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6" r:id="rId2"/>
    <p:sldId id="263" r:id="rId3"/>
    <p:sldId id="265" r:id="rId4"/>
    <p:sldId id="257" r:id="rId5"/>
    <p:sldId id="267" r:id="rId6"/>
    <p:sldId id="264" r:id="rId7"/>
    <p:sldId id="262" r:id="rId8"/>
    <p:sldId id="258" r:id="rId9"/>
    <p:sldId id="259" r:id="rId10"/>
    <p:sldId id="260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669"/>
    <p:restoredTop sz="96405"/>
  </p:normalViewPr>
  <p:slideViewPr>
    <p:cSldViewPr snapToGrid="0">
      <p:cViewPr varScale="1">
        <p:scale>
          <a:sx n="214" d="100"/>
          <a:sy n="214" d="100"/>
        </p:scale>
        <p:origin x="13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全景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图片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8/15/25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E9E3E1-9B9E-0D60-5519-487822610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睿控智链跨境</a:t>
            </a:r>
            <a:r>
              <a:rPr kumimoji="1" lang="en-US" altLang="zh-CN" dirty="0"/>
              <a:t>ERP</a:t>
            </a:r>
            <a:endParaRPr kumimoji="1"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B9B4EF3-C22F-D0B0-E669-9FAF8825F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zh-CN" altLang="en-US" dirty="0"/>
              <a:t>面向人群：</a:t>
            </a:r>
            <a:endParaRPr kumimoji="1" lang="en-US" altLang="zh-CN" dirty="0"/>
          </a:p>
          <a:p>
            <a:endParaRPr kumimoji="1" lang="en-US" altLang="zh-CN" dirty="0"/>
          </a:p>
          <a:p>
            <a:pPr marL="0" indent="0">
              <a:buNone/>
            </a:pPr>
            <a:r>
              <a:rPr kumimoji="1" lang="zh-CN" altLang="en-US" dirty="0"/>
              <a:t>入门版：跨境新手</a:t>
            </a:r>
            <a:r>
              <a:rPr kumimoji="1" lang="en-US" altLang="zh-CN" dirty="0"/>
              <a:t>+</a:t>
            </a:r>
            <a:r>
              <a:rPr kumimoji="1" lang="zh-CN" altLang="en-US" dirty="0"/>
              <a:t>多账号运营</a:t>
            </a:r>
            <a:endParaRPr kumimoji="1" lang="en-US" altLang="zh-CN" dirty="0"/>
          </a:p>
          <a:p>
            <a:pPr marL="0" indent="0">
              <a:buNone/>
            </a:pPr>
            <a:r>
              <a:rPr kumimoji="1" lang="zh-CN" altLang="en-US" dirty="0"/>
              <a:t>标准版：跨境新手</a:t>
            </a:r>
            <a:r>
              <a:rPr kumimoji="1" lang="en-US" altLang="zh-CN" dirty="0"/>
              <a:t>+</a:t>
            </a:r>
            <a:r>
              <a:rPr kumimoji="1" lang="zh-CN" altLang="en-US" dirty="0"/>
              <a:t>多账号运营</a:t>
            </a:r>
            <a:r>
              <a:rPr kumimoji="1" lang="en-US" altLang="zh-CN" dirty="0"/>
              <a:t>+</a:t>
            </a:r>
            <a:r>
              <a:rPr kumimoji="1" lang="zh-CN" altLang="en-US" dirty="0"/>
              <a:t>老板</a:t>
            </a:r>
          </a:p>
        </p:txBody>
      </p:sp>
    </p:spTree>
    <p:extLst>
      <p:ext uri="{BB962C8B-B14F-4D97-AF65-F5344CB8AC3E}">
        <p14:creationId xmlns:p14="http://schemas.microsoft.com/office/powerpoint/2010/main" val="13196863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BDB84D-8576-7124-DFD3-99EBB4365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四、分时广告投放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AF88423-87CA-C1C0-2500-49C8AAC04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1" y="2336873"/>
            <a:ext cx="6559723" cy="3011741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sz="2800" dirty="0"/>
              <a:t>1</a:t>
            </a:r>
            <a:r>
              <a:rPr kumimoji="1" lang="zh-CN" altLang="en-US" sz="2800" dirty="0"/>
              <a:t>、分类预算：设置类目最大预算</a:t>
            </a:r>
            <a:endParaRPr kumimoji="1" lang="en-US" altLang="zh-CN" sz="2800" dirty="0"/>
          </a:p>
          <a:p>
            <a:pPr>
              <a:lnSpc>
                <a:spcPct val="150000"/>
              </a:lnSpc>
            </a:pPr>
            <a:r>
              <a:rPr kumimoji="1" lang="en-US" altLang="zh-CN" sz="2800" dirty="0"/>
              <a:t>2</a:t>
            </a:r>
            <a:r>
              <a:rPr kumimoji="1" lang="zh-CN" altLang="en-US" sz="2800" dirty="0"/>
              <a:t>、竞价预算：分时竞价</a:t>
            </a:r>
            <a:r>
              <a:rPr kumimoji="1" lang="en-US" altLang="zh-CN" sz="2800" dirty="0"/>
              <a:t>+</a:t>
            </a:r>
            <a:r>
              <a:rPr kumimoji="1" lang="zh-CN" altLang="en-US" sz="2800" dirty="0"/>
              <a:t>分时预算</a:t>
            </a:r>
            <a:endParaRPr kumimoji="1" lang="en-US" altLang="zh-CN" sz="2800" dirty="0"/>
          </a:p>
          <a:p>
            <a:pPr>
              <a:lnSpc>
                <a:spcPct val="150000"/>
              </a:lnSpc>
            </a:pPr>
            <a:r>
              <a:rPr kumimoji="1" lang="en-US" altLang="zh-CN" sz="2800" dirty="0"/>
              <a:t>3</a:t>
            </a:r>
            <a:r>
              <a:rPr kumimoji="1" lang="zh-CN" altLang="en-US" sz="2800" dirty="0"/>
              <a:t>、广告活动：手动启动</a:t>
            </a:r>
            <a:r>
              <a:rPr kumimoji="1" lang="en-US" altLang="zh-CN" sz="2800" dirty="0"/>
              <a:t>+</a:t>
            </a:r>
            <a:r>
              <a:rPr kumimoji="1" lang="zh-CN" altLang="en-US" sz="2800" dirty="0"/>
              <a:t>关闭</a:t>
            </a:r>
            <a:endParaRPr kumimoji="1" lang="en-US" altLang="zh-CN" sz="2800" dirty="0"/>
          </a:p>
          <a:p>
            <a:pPr>
              <a:lnSpc>
                <a:spcPct val="150000"/>
              </a:lnSpc>
            </a:pPr>
            <a:r>
              <a:rPr kumimoji="1" lang="en-US" altLang="zh-CN" sz="2800" dirty="0"/>
              <a:t>4</a:t>
            </a:r>
            <a:r>
              <a:rPr kumimoji="1" lang="zh-CN" altLang="en-US" sz="2800" dirty="0"/>
              <a:t>、查看广告结构</a:t>
            </a:r>
          </a:p>
        </p:txBody>
      </p:sp>
    </p:spTree>
    <p:extLst>
      <p:ext uri="{BB962C8B-B14F-4D97-AF65-F5344CB8AC3E}">
        <p14:creationId xmlns:p14="http://schemas.microsoft.com/office/powerpoint/2010/main" val="40578676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BDB84D-8576-7124-DFD3-99EBB4365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五、查看订单销量和财务报表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AF88423-87CA-C1C0-2500-49C8AAC04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529" y="2750232"/>
            <a:ext cx="5415679" cy="195955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sz="2800" dirty="0"/>
              <a:t>1</a:t>
            </a:r>
            <a:r>
              <a:rPr kumimoji="1" lang="zh-CN" altLang="en-US" sz="2800" dirty="0"/>
              <a:t>、查看</a:t>
            </a:r>
            <a:r>
              <a:rPr kumimoji="1" lang="en-US" altLang="zh-CN" sz="2800" dirty="0"/>
              <a:t>FBA</a:t>
            </a:r>
            <a:r>
              <a:rPr kumimoji="1" lang="zh-CN" altLang="en-US" sz="2800" dirty="0"/>
              <a:t>订单</a:t>
            </a:r>
            <a:endParaRPr kumimoji="1" lang="en-US" altLang="zh-CN" sz="2800" dirty="0"/>
          </a:p>
          <a:p>
            <a:pPr>
              <a:lnSpc>
                <a:spcPct val="150000"/>
              </a:lnSpc>
            </a:pPr>
            <a:r>
              <a:rPr kumimoji="1" lang="en-US" altLang="zh-CN" sz="2800" dirty="0"/>
              <a:t>2</a:t>
            </a:r>
            <a:r>
              <a:rPr kumimoji="1" lang="zh-CN" altLang="en-US" sz="2800" dirty="0"/>
              <a:t>、查看销售看板及趋势</a:t>
            </a:r>
          </a:p>
        </p:txBody>
      </p:sp>
    </p:spTree>
    <p:extLst>
      <p:ext uri="{BB962C8B-B14F-4D97-AF65-F5344CB8AC3E}">
        <p14:creationId xmlns:p14="http://schemas.microsoft.com/office/powerpoint/2010/main" val="3722794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77443F-E9AC-9973-7AB1-5EC1E51F6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135" y="785624"/>
            <a:ext cx="9613861" cy="1080938"/>
          </a:xfrm>
        </p:spPr>
        <p:txBody>
          <a:bodyPr/>
          <a:lstStyle/>
          <a:p>
            <a:r>
              <a:rPr kumimoji="1" lang="zh-CN" altLang="en-US" dirty="0"/>
              <a:t>睿控智链</a:t>
            </a:r>
            <a:r>
              <a:rPr kumimoji="1" lang="en-US" altLang="zh-CN" dirty="0"/>
              <a:t>ERP</a:t>
            </a:r>
            <a:br>
              <a:rPr kumimoji="1" lang="en-US" altLang="zh-CN" dirty="0"/>
            </a:br>
            <a:r>
              <a:rPr kumimoji="1" lang="zh-CN" altLang="en-US" dirty="0">
                <a:solidFill>
                  <a:srgbClr val="FF0000"/>
                </a:solidFill>
              </a:rPr>
              <a:t>                      六大优势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506C52C-A4F2-A6FA-2666-45A189C06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874" y="2073014"/>
            <a:ext cx="11378692" cy="4541542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en-US" altLang="zh-CN" sz="2800" dirty="0"/>
              <a:t>1.</a:t>
            </a:r>
            <a:r>
              <a:rPr kumimoji="1" lang="zh-CN" altLang="en-US" sz="2800" dirty="0"/>
              <a:t>行业经验：优未科技深耕跨境行业多年</a:t>
            </a:r>
            <a:endParaRPr kumimoji="1" lang="en-US" altLang="zh-CN" sz="2800" dirty="0"/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zh-CN" sz="2800" dirty="0"/>
              <a:t>2.</a:t>
            </a:r>
            <a:r>
              <a:rPr kumimoji="1" lang="zh-CN" altLang="en-US" sz="2800" dirty="0"/>
              <a:t>先发优势：行业第一家面向跨境新手的</a:t>
            </a:r>
            <a:r>
              <a:rPr kumimoji="1" lang="en-US" altLang="zh-CN" sz="2800" dirty="0"/>
              <a:t>ERP</a:t>
            </a: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zh-CN" sz="2800" dirty="0"/>
              <a:t>3.</a:t>
            </a:r>
            <a:r>
              <a:rPr kumimoji="1" lang="zh-CN" altLang="en-US" sz="2800" dirty="0"/>
              <a:t>软件优势：业务驱动，深刻理解老板和运营需求；化繁为简，轻松上手</a:t>
            </a:r>
            <a:endParaRPr kumimoji="1" lang="en-US" altLang="zh-CN" sz="2800" dirty="0"/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zh-CN" sz="2800" dirty="0"/>
              <a:t>4.</a:t>
            </a:r>
            <a:r>
              <a:rPr kumimoji="1" lang="zh-CN" altLang="en-US" sz="2800" dirty="0"/>
              <a:t>快速裂变：</a:t>
            </a:r>
            <a:r>
              <a:rPr kumimoji="1" lang="en-US" altLang="zh-CN" sz="2800" dirty="0"/>
              <a:t>100</a:t>
            </a:r>
            <a:r>
              <a:rPr kumimoji="1" lang="zh-CN" altLang="en-US" sz="2800" dirty="0"/>
              <a:t>个账号</a:t>
            </a:r>
            <a:r>
              <a:rPr kumimoji="1" lang="en-US" altLang="zh-CN" sz="2800" dirty="0"/>
              <a:t>($5</a:t>
            </a:r>
            <a:r>
              <a:rPr kumimoji="1" lang="zh-CN" altLang="en-US" sz="2800" dirty="0"/>
              <a:t>万</a:t>
            </a:r>
            <a:r>
              <a:rPr kumimoji="1" lang="en-US" altLang="zh-CN" sz="2800" dirty="0"/>
              <a:t>/</a:t>
            </a:r>
            <a:r>
              <a:rPr kumimoji="1" lang="zh-CN" altLang="en-US" sz="2800" dirty="0"/>
              <a:t>年</a:t>
            </a:r>
            <a:r>
              <a:rPr kumimoji="1" lang="en-US" altLang="zh-CN" sz="2800" dirty="0"/>
              <a:t>)</a:t>
            </a:r>
            <a:r>
              <a:rPr kumimoji="1" lang="zh-CN" altLang="en-US" sz="2800" dirty="0"/>
              <a:t> </a:t>
            </a:r>
            <a:r>
              <a:rPr kumimoji="1" lang="en-US" altLang="zh-CN" sz="2800" dirty="0"/>
              <a:t>&gt;</a:t>
            </a:r>
            <a:r>
              <a:rPr kumimoji="1" lang="zh-CN" altLang="en-US" sz="2800" dirty="0"/>
              <a:t> 大卖账号</a:t>
            </a:r>
            <a:r>
              <a:rPr kumimoji="1" lang="en-US" altLang="zh-CN" sz="2800" dirty="0"/>
              <a:t>($500</a:t>
            </a:r>
            <a:r>
              <a:rPr kumimoji="1" lang="zh-CN" altLang="en-US" sz="2800" dirty="0"/>
              <a:t>万</a:t>
            </a:r>
            <a:r>
              <a:rPr kumimoji="1" lang="en-US" altLang="zh-CN" sz="2800" dirty="0"/>
              <a:t>/</a:t>
            </a:r>
            <a:r>
              <a:rPr kumimoji="1" lang="zh-CN" altLang="en-US" sz="2800" dirty="0"/>
              <a:t>年</a:t>
            </a:r>
            <a:r>
              <a:rPr kumimoji="1" lang="en-US" altLang="zh-CN" sz="2800" dirty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zh-CN" sz="2800" dirty="0"/>
              <a:t>5.</a:t>
            </a:r>
            <a:r>
              <a:rPr kumimoji="1" lang="zh-CN" altLang="en-US" sz="2800" dirty="0"/>
              <a:t>产业优势：跨境产业园</a:t>
            </a:r>
            <a:r>
              <a:rPr kumimoji="1" lang="en-US" altLang="zh-CN" sz="2800" dirty="0"/>
              <a:t>+</a:t>
            </a:r>
            <a:r>
              <a:rPr kumimoji="1" lang="zh-CN" altLang="en-US" sz="2800" dirty="0"/>
              <a:t>海外仓</a:t>
            </a:r>
            <a:r>
              <a:rPr kumimoji="1" lang="en-US" altLang="zh-CN" sz="2800" dirty="0"/>
              <a:t>+</a:t>
            </a:r>
            <a:r>
              <a:rPr kumimoji="1" lang="zh-CN" altLang="en-US" sz="2800" dirty="0"/>
              <a:t>货盘</a:t>
            </a:r>
            <a:endParaRPr kumimoji="1" lang="en-US" altLang="zh-CN" sz="2800" dirty="0"/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zh-CN" sz="2800" dirty="0"/>
              <a:t>6.</a:t>
            </a:r>
            <a:r>
              <a:rPr kumimoji="1" lang="zh-CN" altLang="en-US" sz="2800" dirty="0"/>
              <a:t>合作案例：江西玉山、江苏苏州、连云港、山东淄博、贵州贵阳</a:t>
            </a:r>
            <a:endParaRPr kumimoji="1"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1309524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77443F-E9AC-9973-7AB1-5EC1E51F6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135" y="785624"/>
            <a:ext cx="9613861" cy="1080938"/>
          </a:xfrm>
        </p:spPr>
        <p:txBody>
          <a:bodyPr/>
          <a:lstStyle/>
          <a:p>
            <a:r>
              <a:rPr kumimoji="1" lang="zh-CN" altLang="en-US" dirty="0"/>
              <a:t>睿控智链</a:t>
            </a:r>
            <a:r>
              <a:rPr kumimoji="1" lang="en-US" altLang="zh-CN" dirty="0"/>
              <a:t>ERP</a:t>
            </a:r>
            <a:br>
              <a:rPr kumimoji="1" lang="en-US" altLang="zh-CN" dirty="0"/>
            </a:br>
            <a:r>
              <a:rPr kumimoji="1" lang="zh-CN" altLang="en-US" dirty="0">
                <a:solidFill>
                  <a:srgbClr val="FF0000"/>
                </a:solidFill>
              </a:rPr>
              <a:t>                      亮点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506C52C-A4F2-A6FA-2666-45A189C06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874" y="2073014"/>
            <a:ext cx="11378692" cy="4541542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zh-CN" altLang="en-US" sz="2800" dirty="0"/>
              <a:t>市面上的头部跨境</a:t>
            </a:r>
            <a:r>
              <a:rPr kumimoji="1" lang="en-US" altLang="zh-CN" sz="2800" dirty="0"/>
              <a:t>ERP</a:t>
            </a:r>
            <a:r>
              <a:rPr kumimoji="1" lang="zh-CN" altLang="en-US" sz="2800" dirty="0"/>
              <a:t>只解决了财务端的需求，缺失了销售端的功能；</a:t>
            </a:r>
            <a:endParaRPr kumimoji="1" lang="en-US" altLang="zh-CN" sz="2800" dirty="0"/>
          </a:p>
          <a:p>
            <a:pPr marL="0" indent="0">
              <a:lnSpc>
                <a:spcPct val="150000"/>
              </a:lnSpc>
              <a:buNone/>
            </a:pPr>
            <a:r>
              <a:rPr kumimoji="1" lang="zh-CN" altLang="en-US" sz="2800" dirty="0"/>
              <a:t>销售端：协助选品</a:t>
            </a:r>
            <a:r>
              <a:rPr kumimoji="1" lang="en-US" altLang="zh-CN" sz="2800" dirty="0"/>
              <a:t>+</a:t>
            </a:r>
            <a:r>
              <a:rPr kumimoji="1" lang="zh-CN" altLang="en-US" sz="2800" dirty="0"/>
              <a:t>运营策略</a:t>
            </a:r>
            <a:r>
              <a:rPr kumimoji="1" lang="en-US" altLang="zh-CN" sz="2800" dirty="0"/>
              <a:t>+</a:t>
            </a:r>
            <a:r>
              <a:rPr kumimoji="1" lang="zh-CN" altLang="en-US" sz="2800" dirty="0"/>
              <a:t>分时任务</a:t>
            </a:r>
            <a:r>
              <a:rPr kumimoji="1" lang="en-US" altLang="zh-CN" sz="2800" dirty="0"/>
              <a:t>(</a:t>
            </a:r>
            <a:r>
              <a:rPr kumimoji="1" lang="zh-CN" altLang="en-US" sz="2800" dirty="0"/>
              <a:t>分钟级别</a:t>
            </a:r>
            <a:r>
              <a:rPr kumimoji="1" lang="en-US" altLang="zh-CN" sz="2800" dirty="0"/>
              <a:t>)</a:t>
            </a:r>
          </a:p>
          <a:p>
            <a:pPr marL="0" indent="0">
              <a:lnSpc>
                <a:spcPct val="150000"/>
              </a:lnSpc>
              <a:buNone/>
            </a:pPr>
            <a:r>
              <a:rPr kumimoji="1" lang="zh-CN" altLang="en-US" sz="2800" dirty="0"/>
              <a:t>化繁为简：</a:t>
            </a:r>
            <a:r>
              <a:rPr kumimoji="1" lang="en-US" altLang="zh-CN" sz="2800" dirty="0"/>
              <a:t>0-1</a:t>
            </a:r>
            <a:r>
              <a:rPr kumimoji="1" lang="zh-CN" altLang="en-US" sz="2800" dirty="0"/>
              <a:t>，浓缩为五步，</a:t>
            </a:r>
            <a:r>
              <a:rPr kumimoji="1" lang="en-US" altLang="zh-CN" sz="2800" dirty="0"/>
              <a:t>2~3</a:t>
            </a:r>
            <a:r>
              <a:rPr kumimoji="1" lang="zh-CN" altLang="en-US" sz="2800" dirty="0"/>
              <a:t>周即可上手</a:t>
            </a:r>
            <a:endParaRPr kumimoji="1" lang="en-US" altLang="zh-CN" sz="2800" dirty="0"/>
          </a:p>
          <a:p>
            <a:pPr marL="0" indent="0">
              <a:lnSpc>
                <a:spcPct val="150000"/>
              </a:lnSpc>
              <a:buNone/>
            </a:pPr>
            <a:endParaRPr kumimoji="1"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1511548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77443F-E9AC-9973-7AB1-5EC1E51F6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811" y="623455"/>
            <a:ext cx="10315849" cy="1231231"/>
          </a:xfrm>
        </p:spPr>
        <p:txBody>
          <a:bodyPr/>
          <a:lstStyle/>
          <a:p>
            <a:r>
              <a:rPr kumimoji="1" lang="zh-CN" altLang="en-US" dirty="0"/>
              <a:t>  睿控智链</a:t>
            </a:r>
            <a:r>
              <a:rPr kumimoji="1" lang="en-US" altLang="zh-CN" dirty="0"/>
              <a:t>ERP</a:t>
            </a:r>
            <a:r>
              <a:rPr kumimoji="1" lang="zh-CN" altLang="en-US" dirty="0"/>
              <a:t> </a:t>
            </a:r>
            <a:br>
              <a:rPr kumimoji="1" lang="en-US" altLang="zh-CN" dirty="0"/>
            </a:br>
            <a:r>
              <a:rPr kumimoji="1" lang="zh-CN" altLang="en-US" dirty="0"/>
              <a:t>                       </a:t>
            </a:r>
            <a:r>
              <a:rPr kumimoji="1" lang="zh-CN" altLang="en-US" sz="2800" dirty="0">
                <a:solidFill>
                  <a:srgbClr val="FF0000"/>
                </a:solidFill>
              </a:rPr>
              <a:t>为跨境新手量身打造的专业跨境</a:t>
            </a:r>
            <a:r>
              <a:rPr kumimoji="1" lang="en-US" altLang="zh-CN" sz="2800" dirty="0">
                <a:solidFill>
                  <a:srgbClr val="FF0000"/>
                </a:solidFill>
              </a:rPr>
              <a:t>ERP</a:t>
            </a:r>
            <a:endParaRPr kumimoji="1" lang="zh-CN" altLang="en-US" sz="2800" dirty="0">
              <a:solidFill>
                <a:srgbClr val="FF0000"/>
              </a:solidFill>
            </a:endParaRP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506C52C-A4F2-A6FA-2666-45A189C06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35" y="2286769"/>
            <a:ext cx="6129798" cy="359931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zh-CN" altLang="en-US" sz="2800" dirty="0"/>
              <a:t>一、填写基础资料</a:t>
            </a:r>
            <a:endParaRPr kumimoji="1" lang="en-US" altLang="zh-CN" sz="2800" dirty="0"/>
          </a:p>
          <a:p>
            <a:pPr marL="0" indent="0">
              <a:lnSpc>
                <a:spcPct val="150000"/>
              </a:lnSpc>
              <a:buNone/>
            </a:pPr>
            <a:r>
              <a:rPr kumimoji="1" lang="zh-CN" altLang="en-US" sz="2800" dirty="0"/>
              <a:t>二、监控竞品及成本估算</a:t>
            </a:r>
            <a:endParaRPr kumimoji="1" lang="en-US" altLang="zh-CN" sz="2800" dirty="0"/>
          </a:p>
          <a:p>
            <a:pPr marL="0" indent="0">
              <a:lnSpc>
                <a:spcPct val="150000"/>
              </a:lnSpc>
              <a:buNone/>
            </a:pPr>
            <a:r>
              <a:rPr kumimoji="1" lang="zh-CN" altLang="en-US" sz="2800" dirty="0"/>
              <a:t>三、挖掘竞品关键词</a:t>
            </a:r>
            <a:endParaRPr kumimoji="1" lang="en-US" altLang="zh-CN" sz="2800" dirty="0"/>
          </a:p>
          <a:p>
            <a:pPr marL="0" indent="0">
              <a:lnSpc>
                <a:spcPct val="150000"/>
              </a:lnSpc>
              <a:buNone/>
            </a:pPr>
            <a:r>
              <a:rPr kumimoji="1" lang="zh-CN" altLang="en-US" sz="2800" dirty="0"/>
              <a:t>四、投放分时广告</a:t>
            </a:r>
            <a:endParaRPr kumimoji="1" lang="en-US" altLang="zh-CN" sz="2800" dirty="0"/>
          </a:p>
          <a:p>
            <a:pPr marL="0" indent="0">
              <a:lnSpc>
                <a:spcPct val="150000"/>
              </a:lnSpc>
              <a:buNone/>
            </a:pPr>
            <a:r>
              <a:rPr kumimoji="1" lang="zh-CN" altLang="en-US" sz="2800" dirty="0"/>
              <a:t>五、查看订单销量及财务报表</a:t>
            </a:r>
            <a:endParaRPr kumimoji="1"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32700810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D828EB3-AF1E-65A6-F35B-82F92A1F0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B9928EF-4975-12EA-E33A-F967C9CDA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72105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77443F-E9AC-9973-7AB1-5EC1E51F6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135" y="785624"/>
            <a:ext cx="9613861" cy="1080938"/>
          </a:xfrm>
        </p:spPr>
        <p:txBody>
          <a:bodyPr/>
          <a:lstStyle/>
          <a:p>
            <a:r>
              <a:rPr kumimoji="1" lang="zh-CN" altLang="en-US" dirty="0"/>
              <a:t>亮点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506C52C-A4F2-A6FA-2666-45A189C06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34" y="2286769"/>
            <a:ext cx="9613861" cy="359931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kumimoji="1" lang="zh-CN" altLang="en-US" sz="2800" dirty="0"/>
              <a:t>亮点：</a:t>
            </a:r>
            <a:endParaRPr kumimoji="1" lang="en-US" altLang="zh-CN" sz="2800" dirty="0"/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zh-CN" sz="2800" dirty="0"/>
              <a:t>1</a:t>
            </a:r>
            <a:r>
              <a:rPr kumimoji="1" lang="zh-CN" altLang="en-US" sz="2800" dirty="0"/>
              <a:t>、优未科技深耕跨境行业多年，业务驱动</a:t>
            </a:r>
            <a:endParaRPr kumimoji="1" lang="en-US" altLang="zh-CN" sz="2800" dirty="0"/>
          </a:p>
          <a:p>
            <a:pPr marL="0" indent="0">
              <a:lnSpc>
                <a:spcPct val="150000"/>
              </a:lnSpc>
              <a:buNone/>
            </a:pPr>
            <a:r>
              <a:rPr kumimoji="1" lang="en-US" altLang="zh-CN" sz="2800" dirty="0"/>
              <a:t>2</a:t>
            </a:r>
            <a:r>
              <a:rPr kumimoji="1" lang="zh-CN" altLang="en-US" sz="2800" dirty="0"/>
              <a:t>、行业第一家面向跨境新手的</a:t>
            </a:r>
            <a:r>
              <a:rPr kumimoji="1" lang="en-US" altLang="zh-CN" sz="2800" dirty="0"/>
              <a:t>ERP</a:t>
            </a:r>
          </a:p>
        </p:txBody>
      </p:sp>
    </p:spTree>
    <p:extLst>
      <p:ext uri="{BB962C8B-B14F-4D97-AF65-F5344CB8AC3E}">
        <p14:creationId xmlns:p14="http://schemas.microsoft.com/office/powerpoint/2010/main" val="2996163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77443F-E9AC-9973-7AB1-5EC1E51F61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4135" y="785624"/>
            <a:ext cx="9613861" cy="1080938"/>
          </a:xfrm>
        </p:spPr>
        <p:txBody>
          <a:bodyPr/>
          <a:lstStyle/>
          <a:p>
            <a:r>
              <a:rPr kumimoji="1" lang="zh-CN" altLang="en-US" dirty="0"/>
              <a:t>一、填写基础资料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506C52C-A4F2-A6FA-2666-45A189C06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34" y="2286769"/>
            <a:ext cx="9613861" cy="359931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kumimoji="1" lang="en-US" altLang="zh-CN" sz="2800" dirty="0"/>
              <a:t>1</a:t>
            </a:r>
            <a:r>
              <a:rPr kumimoji="1" lang="zh-CN" altLang="en-US" sz="2800" dirty="0"/>
              <a:t>、新增用户、角色及对应菜单权限</a:t>
            </a:r>
            <a:endParaRPr kumimoji="1" lang="en-US" altLang="zh-CN" sz="2800" dirty="0"/>
          </a:p>
          <a:p>
            <a:pPr>
              <a:lnSpc>
                <a:spcPct val="150000"/>
              </a:lnSpc>
            </a:pPr>
            <a:r>
              <a:rPr kumimoji="1" lang="en-US" altLang="zh-CN" sz="2800" dirty="0"/>
              <a:t>2</a:t>
            </a:r>
            <a:r>
              <a:rPr kumimoji="1" lang="zh-CN" altLang="en-US" sz="2800" dirty="0"/>
              <a:t>、店铺资料及紫鸟账号，同步站点资料</a:t>
            </a:r>
            <a:endParaRPr kumimoji="1" lang="en-US" altLang="zh-CN" sz="2800" dirty="0"/>
          </a:p>
          <a:p>
            <a:pPr>
              <a:lnSpc>
                <a:spcPct val="150000"/>
              </a:lnSpc>
            </a:pPr>
            <a:r>
              <a:rPr kumimoji="1" lang="en-US" altLang="zh-CN" sz="2800" dirty="0"/>
              <a:t>3</a:t>
            </a:r>
            <a:r>
              <a:rPr kumimoji="1" lang="zh-CN" altLang="en-US" sz="2800" dirty="0"/>
              <a:t>、录入供应商资料</a:t>
            </a:r>
            <a:endParaRPr kumimoji="1" lang="en-US" altLang="zh-CN" sz="2800" dirty="0"/>
          </a:p>
          <a:p>
            <a:pPr>
              <a:lnSpc>
                <a:spcPct val="150000"/>
              </a:lnSpc>
            </a:pPr>
            <a:r>
              <a:rPr kumimoji="1" lang="en-US" altLang="zh-CN" sz="2800" dirty="0"/>
              <a:t>4</a:t>
            </a:r>
            <a:r>
              <a:rPr kumimoji="1" lang="zh-CN" altLang="en-US" sz="2800" dirty="0"/>
              <a:t>、新增商品类目</a:t>
            </a:r>
            <a:endParaRPr kumimoji="1" lang="en-US" altLang="zh-CN" sz="2800" dirty="0"/>
          </a:p>
          <a:p>
            <a:pPr>
              <a:lnSpc>
                <a:spcPct val="150000"/>
              </a:lnSpc>
            </a:pPr>
            <a:r>
              <a:rPr kumimoji="1" lang="en-US" altLang="zh-CN" sz="2800" dirty="0"/>
              <a:t>5</a:t>
            </a:r>
            <a:r>
              <a:rPr kumimoji="1" lang="zh-CN" altLang="en-US" sz="2800" dirty="0"/>
              <a:t>、录入</a:t>
            </a:r>
            <a:r>
              <a:rPr kumimoji="1" lang="en-US" altLang="zh-CN" sz="2800" dirty="0"/>
              <a:t>MSKU</a:t>
            </a:r>
            <a:r>
              <a:rPr kumimoji="1" lang="zh-CN" altLang="en-US" sz="2800" dirty="0"/>
              <a:t>资料</a:t>
            </a:r>
            <a:endParaRPr kumimoji="1" lang="en-US" altLang="zh-CN" sz="2800" dirty="0"/>
          </a:p>
          <a:p>
            <a:pPr>
              <a:lnSpc>
                <a:spcPct val="150000"/>
              </a:lnSpc>
            </a:pPr>
            <a:r>
              <a:rPr kumimoji="1" lang="en-US" altLang="zh-CN" sz="2800" dirty="0"/>
              <a:t>6</a:t>
            </a:r>
            <a:r>
              <a:rPr kumimoji="1" lang="zh-CN" altLang="en-US" sz="2800" dirty="0"/>
              <a:t>、关联</a:t>
            </a:r>
            <a:r>
              <a:rPr kumimoji="1" lang="en-US" altLang="zh-CN" sz="2800" dirty="0"/>
              <a:t>SKU</a:t>
            </a:r>
            <a:r>
              <a:rPr kumimoji="1" lang="zh-CN" altLang="en-US" sz="2800" dirty="0"/>
              <a:t>和</a:t>
            </a:r>
            <a:r>
              <a:rPr kumimoji="1" lang="en-US" altLang="zh-CN" sz="2800" dirty="0"/>
              <a:t>MSKU</a:t>
            </a:r>
            <a:r>
              <a:rPr kumimoji="1" lang="zh-CN" altLang="en-US" sz="2800" dirty="0"/>
              <a:t>资料</a:t>
            </a:r>
            <a:endParaRPr kumimoji="1"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168468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BDB84D-8576-7124-DFD3-99EBB4365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二、竞品监控和成本估算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AF88423-87CA-C1C0-2500-49C8AAC04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0322" y="2336873"/>
            <a:ext cx="6985608" cy="18969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kumimoji="1" lang="en-US" altLang="zh-CN" sz="2800" dirty="0"/>
              <a:t>1</a:t>
            </a:r>
            <a:r>
              <a:rPr kumimoji="1" lang="zh-CN" altLang="en-US" sz="2800" dirty="0"/>
              <a:t>、新增</a:t>
            </a:r>
            <a:r>
              <a:rPr kumimoji="1" lang="en-US" altLang="zh-CN" sz="2800" dirty="0"/>
              <a:t>TOP100</a:t>
            </a:r>
            <a:r>
              <a:rPr kumimoji="1" lang="zh-CN" altLang="en-US" sz="2800" dirty="0"/>
              <a:t>竞品及估算成本</a:t>
            </a:r>
            <a:endParaRPr kumimoji="1" lang="en-US" altLang="zh-CN" sz="2800" dirty="0"/>
          </a:p>
          <a:p>
            <a:pPr>
              <a:lnSpc>
                <a:spcPct val="150000"/>
              </a:lnSpc>
            </a:pPr>
            <a:r>
              <a:rPr kumimoji="1" lang="en-US" altLang="zh-CN" sz="2800" dirty="0"/>
              <a:t>2</a:t>
            </a:r>
            <a:r>
              <a:rPr kumimoji="1" lang="zh-CN" altLang="en-US" sz="2800" dirty="0"/>
              <a:t>、查看竞品销量，估算月度总毛利</a:t>
            </a:r>
          </a:p>
        </p:txBody>
      </p:sp>
    </p:spTree>
    <p:extLst>
      <p:ext uri="{BB962C8B-B14F-4D97-AF65-F5344CB8AC3E}">
        <p14:creationId xmlns:p14="http://schemas.microsoft.com/office/powerpoint/2010/main" val="5151923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BDB84D-8576-7124-DFD3-99EBB4365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三、竞品关键词挖掘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AF88423-87CA-C1C0-2500-49C8AAC044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6745" y="2487185"/>
            <a:ext cx="4367667" cy="1533669"/>
          </a:xfrm>
        </p:spPr>
        <p:txBody>
          <a:bodyPr>
            <a:normAutofit/>
          </a:bodyPr>
          <a:lstStyle/>
          <a:p>
            <a:pPr>
              <a:lnSpc>
                <a:spcPct val="140000"/>
              </a:lnSpc>
            </a:pPr>
            <a:r>
              <a:rPr kumimoji="1" lang="en-US" altLang="zh-CN" sz="2800" dirty="0"/>
              <a:t>1</a:t>
            </a:r>
            <a:r>
              <a:rPr kumimoji="1" lang="zh-CN" altLang="en-US" sz="2800" dirty="0"/>
              <a:t>、挖掘竞品关键词</a:t>
            </a:r>
            <a:endParaRPr kumimoji="1" lang="en-US" altLang="zh-CN" sz="2800" dirty="0"/>
          </a:p>
          <a:p>
            <a:pPr>
              <a:lnSpc>
                <a:spcPct val="140000"/>
              </a:lnSpc>
            </a:pPr>
            <a:r>
              <a:rPr kumimoji="1" lang="en-US" altLang="zh-CN" sz="2800" dirty="0"/>
              <a:t>2</a:t>
            </a:r>
            <a:r>
              <a:rPr kumimoji="1" lang="zh-CN" altLang="en-US" sz="2800" dirty="0"/>
              <a:t>、分析竞品关键词</a:t>
            </a:r>
          </a:p>
        </p:txBody>
      </p:sp>
    </p:spTree>
    <p:extLst>
      <p:ext uri="{BB962C8B-B14F-4D97-AF65-F5344CB8AC3E}">
        <p14:creationId xmlns:p14="http://schemas.microsoft.com/office/powerpoint/2010/main" val="1686486492"/>
      </p:ext>
    </p:extLst>
  </p:cSld>
  <p:clrMapOvr>
    <a:masterClrMapping/>
  </p:clrMapOvr>
</p:sld>
</file>

<file path=ppt/theme/theme1.xml><?xml version="1.0" encoding="utf-8"?>
<a:theme xmlns:a="http://schemas.openxmlformats.org/drawingml/2006/main" name="柏林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柏林</Template>
  <TotalTime>265</TotalTime>
  <Words>454</Words>
  <Application>Microsoft Macintosh PowerPoint</Application>
  <PresentationFormat>宽屏</PresentationFormat>
  <Paragraphs>47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4" baseType="lpstr">
      <vt:lpstr>Arial</vt:lpstr>
      <vt:lpstr>Trebuchet MS</vt:lpstr>
      <vt:lpstr>柏林</vt:lpstr>
      <vt:lpstr>睿控智链跨境ERP</vt:lpstr>
      <vt:lpstr>睿控智链ERP                       六大优势</vt:lpstr>
      <vt:lpstr>睿控智链ERP                       亮点</vt:lpstr>
      <vt:lpstr>  睿控智链ERP                         为跨境新手量身打造的专业跨境ERP</vt:lpstr>
      <vt:lpstr>PowerPoint 演示文稿</vt:lpstr>
      <vt:lpstr>亮点</vt:lpstr>
      <vt:lpstr>一、填写基础资料</vt:lpstr>
      <vt:lpstr>二、竞品监控和成本估算</vt:lpstr>
      <vt:lpstr>三、竞品关键词挖掘</vt:lpstr>
      <vt:lpstr>四、分时广告投放</vt:lpstr>
      <vt:lpstr>五、查看订单销量和财务报表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一、填写基础资料</dc:title>
  <dc:creator>Microsoft Office User</dc:creator>
  <cp:lastModifiedBy>Microsoft Office User</cp:lastModifiedBy>
  <cp:revision>71</cp:revision>
  <dcterms:created xsi:type="dcterms:W3CDTF">2025-08-12T06:45:40Z</dcterms:created>
  <dcterms:modified xsi:type="dcterms:W3CDTF">2025-08-15T05:46:01Z</dcterms:modified>
</cp:coreProperties>
</file>